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92972" autoAdjust="0"/>
  </p:normalViewPr>
  <p:slideViewPr>
    <p:cSldViewPr snapToGrid="0">
      <p:cViewPr varScale="1">
        <p:scale>
          <a:sx n="76" d="100"/>
          <a:sy n="76"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1382B-703B-4070-A1F4-473FE57D660F}"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F1F0A-7FD2-4346-A5CD-0EFCD470A15D}" type="slidenum">
              <a:rPr lang="en-US" smtClean="0"/>
              <a:t>‹#›</a:t>
            </a:fld>
            <a:endParaRPr lang="en-US"/>
          </a:p>
        </p:txBody>
      </p:sp>
    </p:spTree>
    <p:extLst>
      <p:ext uri="{BB962C8B-B14F-4D97-AF65-F5344CB8AC3E}">
        <p14:creationId xmlns:p14="http://schemas.microsoft.com/office/powerpoint/2010/main" val="185903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Fredrik, https://commons.wikimedia.org/wiki/File:Universe_expansion.png (C0)</a:t>
            </a:r>
          </a:p>
        </p:txBody>
      </p:sp>
      <p:sp>
        <p:nvSpPr>
          <p:cNvPr id="4" name="Slide Number Placeholder 3"/>
          <p:cNvSpPr>
            <a:spLocks noGrp="1"/>
          </p:cNvSpPr>
          <p:nvPr>
            <p:ph type="sldNum" sz="quarter" idx="10"/>
          </p:nvPr>
        </p:nvSpPr>
        <p:spPr/>
        <p:txBody>
          <a:bodyPr/>
          <a:lstStyle/>
          <a:p>
            <a:fld id="{FC6F1F0A-7FD2-4346-A5CD-0EFCD470A15D}" type="slidenum">
              <a:rPr lang="en-US" smtClean="0"/>
              <a:t>4</a:t>
            </a:fld>
            <a:endParaRPr lang="en-US"/>
          </a:p>
        </p:txBody>
      </p:sp>
    </p:spTree>
    <p:extLst>
      <p:ext uri="{BB962C8B-B14F-4D97-AF65-F5344CB8AC3E}">
        <p14:creationId xmlns:p14="http://schemas.microsoft.com/office/powerpoint/2010/main" val="216086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credit: NASA, </a:t>
            </a:r>
            <a:r>
              <a:rPr lang="en-US" sz="1200" u="sng" dirty="0">
                <a:solidFill>
                  <a:schemeClr val="hlink"/>
                </a:solidFill>
              </a:rPr>
              <a:t>https://commons.wikimedia.org/wiki/File:WMAP_image_of_the_CMB_anisotropy.jpg</a:t>
            </a:r>
            <a:r>
              <a:rPr lang="en-US" sz="1200" u="none" baseline="0" dirty="0">
                <a:solidFill>
                  <a:schemeClr val="tx1"/>
                </a:solidFill>
              </a:rPr>
              <a:t> (C0)</a:t>
            </a:r>
            <a:endParaRPr lang="en-US" sz="1200" u="sng" dirty="0">
              <a:solidFill>
                <a:schemeClr val="hlink"/>
              </a:solidFill>
            </a:endParaRPr>
          </a:p>
        </p:txBody>
      </p:sp>
      <p:sp>
        <p:nvSpPr>
          <p:cNvPr id="4" name="Slide Number Placeholder 3"/>
          <p:cNvSpPr>
            <a:spLocks noGrp="1"/>
          </p:cNvSpPr>
          <p:nvPr>
            <p:ph type="sldNum" sz="quarter" idx="10"/>
          </p:nvPr>
        </p:nvSpPr>
        <p:spPr/>
        <p:txBody>
          <a:bodyPr/>
          <a:lstStyle/>
          <a:p>
            <a:fld id="{FC6F1F0A-7FD2-4346-A5CD-0EFCD470A15D}" type="slidenum">
              <a:rPr lang="en-US" smtClean="0"/>
              <a:t>5</a:t>
            </a:fld>
            <a:endParaRPr lang="en-US"/>
          </a:p>
        </p:txBody>
      </p:sp>
    </p:spTree>
    <p:extLst>
      <p:ext uri="{BB962C8B-B14F-4D97-AF65-F5344CB8AC3E}">
        <p14:creationId xmlns:p14="http://schemas.microsoft.com/office/powerpoint/2010/main" val="143822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a:t>
            </a:r>
            <a:r>
              <a:rPr lang="en-US" baseline="0" dirty="0"/>
              <a:t> NASA, https://commons.wikimedia.org/wiki/File:BigBangNoise.jpg (C0)</a:t>
            </a:r>
            <a:endParaRPr lang="en-US" dirty="0"/>
          </a:p>
        </p:txBody>
      </p:sp>
      <p:sp>
        <p:nvSpPr>
          <p:cNvPr id="4" name="Slide Number Placeholder 3"/>
          <p:cNvSpPr>
            <a:spLocks noGrp="1"/>
          </p:cNvSpPr>
          <p:nvPr>
            <p:ph type="sldNum" sz="quarter" idx="10"/>
          </p:nvPr>
        </p:nvSpPr>
        <p:spPr/>
        <p:txBody>
          <a:bodyPr/>
          <a:lstStyle/>
          <a:p>
            <a:fld id="{FC6F1F0A-7FD2-4346-A5CD-0EFCD470A15D}" type="slidenum">
              <a:rPr lang="en-US" smtClean="0"/>
              <a:t>6</a:t>
            </a:fld>
            <a:endParaRPr lang="en-US"/>
          </a:p>
        </p:txBody>
      </p:sp>
    </p:spTree>
    <p:extLst>
      <p:ext uri="{BB962C8B-B14F-4D97-AF65-F5344CB8AC3E}">
        <p14:creationId xmlns:p14="http://schemas.microsoft.com/office/powerpoint/2010/main" val="115656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NASA, https://commons.wikimedia.org/wiki/File:PIA16874-CobeWmapPlanckComparison-20130321.jpg (C0)</a:t>
            </a:r>
          </a:p>
        </p:txBody>
      </p:sp>
      <p:sp>
        <p:nvSpPr>
          <p:cNvPr id="4" name="Slide Number Placeholder 3"/>
          <p:cNvSpPr>
            <a:spLocks noGrp="1"/>
          </p:cNvSpPr>
          <p:nvPr>
            <p:ph type="sldNum" sz="quarter" idx="10"/>
          </p:nvPr>
        </p:nvSpPr>
        <p:spPr/>
        <p:txBody>
          <a:bodyPr/>
          <a:lstStyle/>
          <a:p>
            <a:fld id="{FC6F1F0A-7FD2-4346-A5CD-0EFCD470A15D}" type="slidenum">
              <a:rPr lang="en-US" smtClean="0"/>
              <a:t>7</a:t>
            </a:fld>
            <a:endParaRPr lang="en-US"/>
          </a:p>
        </p:txBody>
      </p:sp>
    </p:spTree>
    <p:extLst>
      <p:ext uri="{BB962C8B-B14F-4D97-AF65-F5344CB8AC3E}">
        <p14:creationId xmlns:p14="http://schemas.microsoft.com/office/powerpoint/2010/main" val="72732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NASA, https://commons.wikimedia.org/wiki/File:Doppler_shift_caused_by_exoplanet.jpeg (C0)</a:t>
            </a:r>
          </a:p>
        </p:txBody>
      </p:sp>
      <p:sp>
        <p:nvSpPr>
          <p:cNvPr id="4" name="Slide Number Placeholder 3"/>
          <p:cNvSpPr>
            <a:spLocks noGrp="1"/>
          </p:cNvSpPr>
          <p:nvPr>
            <p:ph type="sldNum" sz="quarter" idx="10"/>
          </p:nvPr>
        </p:nvSpPr>
        <p:spPr/>
        <p:txBody>
          <a:bodyPr/>
          <a:lstStyle/>
          <a:p>
            <a:fld id="{FC6F1F0A-7FD2-4346-A5CD-0EFCD470A15D}" type="slidenum">
              <a:rPr lang="en-US" smtClean="0"/>
              <a:t>8</a:t>
            </a:fld>
            <a:endParaRPr lang="en-US"/>
          </a:p>
        </p:txBody>
      </p:sp>
    </p:spTree>
    <p:extLst>
      <p:ext uri="{BB962C8B-B14F-4D97-AF65-F5344CB8AC3E}">
        <p14:creationId xmlns:p14="http://schemas.microsoft.com/office/powerpoint/2010/main" val="567335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a:t>
            </a:r>
            <a:r>
              <a:rPr lang="en-US" dirty="0" err="1"/>
              <a:t>Cmglee</a:t>
            </a:r>
            <a:r>
              <a:rPr lang="en-US" dirty="0"/>
              <a:t>, https://commons.wikimedia.org/wiki/File:Nucleosynthesis_periodic_table.svg (CC BY-SA 3.0)</a:t>
            </a:r>
          </a:p>
        </p:txBody>
      </p:sp>
      <p:sp>
        <p:nvSpPr>
          <p:cNvPr id="4" name="Slide Number Placeholder 3"/>
          <p:cNvSpPr>
            <a:spLocks noGrp="1"/>
          </p:cNvSpPr>
          <p:nvPr>
            <p:ph type="sldNum" sz="quarter" idx="10"/>
          </p:nvPr>
        </p:nvSpPr>
        <p:spPr/>
        <p:txBody>
          <a:bodyPr/>
          <a:lstStyle/>
          <a:p>
            <a:fld id="{FC6F1F0A-7FD2-4346-A5CD-0EFCD470A15D}" type="slidenum">
              <a:rPr lang="en-US" smtClean="0"/>
              <a:t>9</a:t>
            </a:fld>
            <a:endParaRPr lang="en-US"/>
          </a:p>
        </p:txBody>
      </p:sp>
    </p:spTree>
    <p:extLst>
      <p:ext uri="{BB962C8B-B14F-4D97-AF65-F5344CB8AC3E}">
        <p14:creationId xmlns:p14="http://schemas.microsoft.com/office/powerpoint/2010/main" val="3930238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Evidence for the Big Bang Theory</a:t>
            </a:r>
          </a:p>
        </p:txBody>
      </p:sp>
      <p:sp>
        <p:nvSpPr>
          <p:cNvPr id="3" name="Subtitle 2"/>
          <p:cNvSpPr>
            <a:spLocks noGrp="1"/>
          </p:cNvSpPr>
          <p:nvPr>
            <p:ph type="subTitle" idx="1"/>
          </p:nvPr>
        </p:nvSpPr>
        <p:spPr/>
        <p:txBody>
          <a:bodyPr/>
          <a:lstStyle/>
          <a:p>
            <a:r>
              <a:rPr lang="en-US" dirty="0"/>
              <a:t>Have Your Cornell Notes Handy!</a:t>
            </a:r>
          </a:p>
        </p:txBody>
      </p:sp>
    </p:spTree>
    <p:extLst>
      <p:ext uri="{BB962C8B-B14F-4D97-AF65-F5344CB8AC3E}">
        <p14:creationId xmlns:p14="http://schemas.microsoft.com/office/powerpoint/2010/main" val="155145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509163"/>
            <a:ext cx="9404723" cy="766482"/>
          </a:xfrm>
        </p:spPr>
        <p:txBody>
          <a:bodyPr/>
          <a:lstStyle/>
          <a:p>
            <a:r>
              <a:rPr lang="en-US" dirty="0"/>
              <a:t>Summary</a:t>
            </a:r>
          </a:p>
        </p:txBody>
      </p:sp>
      <p:sp>
        <p:nvSpPr>
          <p:cNvPr id="3" name="Content Placeholder 2"/>
          <p:cNvSpPr>
            <a:spLocks noGrp="1"/>
          </p:cNvSpPr>
          <p:nvPr>
            <p:ph idx="1"/>
          </p:nvPr>
        </p:nvSpPr>
        <p:spPr>
          <a:xfrm>
            <a:off x="324379" y="1456266"/>
            <a:ext cx="10896776" cy="5170311"/>
          </a:xfrm>
        </p:spPr>
        <p:txBody>
          <a:bodyPr>
            <a:noAutofit/>
          </a:bodyPr>
          <a:lstStyle/>
          <a:p>
            <a:r>
              <a:rPr lang="en-US" sz="2400" dirty="0"/>
              <a:t>The big bang theory states the universe began the size of an atom and violently exploded outwards, eventually cooling and creating larger atomic elements.</a:t>
            </a:r>
          </a:p>
          <a:p>
            <a:r>
              <a:rPr lang="en-US" sz="2400" dirty="0"/>
              <a:t>Hubble's galaxy redshift observations shows that most galaxies are moving away from each other.</a:t>
            </a:r>
          </a:p>
          <a:p>
            <a:r>
              <a:rPr lang="en-US" sz="2400" dirty="0"/>
              <a:t>The distribution of cosmic microwave background radiation extends in all directions of the universe, which verifies predictions of universe cooling from a titanic, rapid expansion.</a:t>
            </a:r>
          </a:p>
          <a:p>
            <a:r>
              <a:rPr lang="en-US" sz="2400" dirty="0"/>
              <a:t>The abundance of lighter elements in the Universe, which suggests that these first elements (hydrogen and helium) were formed at the Big Bang and are the precursors for all other elements.</a:t>
            </a:r>
          </a:p>
        </p:txBody>
      </p:sp>
    </p:spTree>
    <p:extLst>
      <p:ext uri="{BB962C8B-B14F-4D97-AF65-F5344CB8AC3E}">
        <p14:creationId xmlns:p14="http://schemas.microsoft.com/office/powerpoint/2010/main" val="10013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Goal:</a:t>
            </a:r>
          </a:p>
        </p:txBody>
      </p:sp>
      <p:sp>
        <p:nvSpPr>
          <p:cNvPr id="3" name="Content Placeholder 2"/>
          <p:cNvSpPr>
            <a:spLocks noGrp="1"/>
          </p:cNvSpPr>
          <p:nvPr>
            <p:ph idx="1"/>
          </p:nvPr>
        </p:nvSpPr>
        <p:spPr/>
        <p:txBody>
          <a:bodyPr>
            <a:normAutofit/>
          </a:bodyPr>
          <a:lstStyle/>
          <a:p>
            <a:r>
              <a:rPr lang="en-US" sz="2800" dirty="0"/>
              <a:t>By the end of this lesson, you will be able to explain three pieces of evidence for the Big Bang Theory:</a:t>
            </a:r>
          </a:p>
          <a:p>
            <a:pPr marL="457200" indent="-457200">
              <a:buFont typeface="+mj-lt"/>
              <a:buAutoNum type="arabicPeriod"/>
            </a:pPr>
            <a:r>
              <a:rPr lang="en-US" sz="2800" dirty="0"/>
              <a:t>Cosmic Microwave Background Radiation</a:t>
            </a:r>
          </a:p>
          <a:p>
            <a:pPr marL="457200" indent="-457200">
              <a:buFont typeface="+mj-lt"/>
              <a:buAutoNum type="arabicPeriod"/>
            </a:pPr>
            <a:r>
              <a:rPr lang="en-US" sz="2800" dirty="0"/>
              <a:t>Redshift of galaxies</a:t>
            </a:r>
          </a:p>
          <a:p>
            <a:pPr marL="457200" indent="-457200">
              <a:buFont typeface="+mj-lt"/>
              <a:buAutoNum type="arabicPeriod"/>
            </a:pPr>
            <a:r>
              <a:rPr lang="en-US" sz="2800" dirty="0"/>
              <a:t>Elemental composition of our universe</a:t>
            </a:r>
          </a:p>
        </p:txBody>
      </p:sp>
    </p:spTree>
    <p:extLst>
      <p:ext uri="{BB962C8B-B14F-4D97-AF65-F5344CB8AC3E}">
        <p14:creationId xmlns:p14="http://schemas.microsoft.com/office/powerpoint/2010/main" val="283497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 A Theory</a:t>
            </a:r>
          </a:p>
        </p:txBody>
      </p:sp>
      <p:pic>
        <p:nvPicPr>
          <p:cNvPr id="4" name="Content Placeholder 3" descr="Illustration of theory. Shows data, records, experiments, and observations leading into theory."/>
          <p:cNvPicPr>
            <a:picLocks noGrp="1" noChangeAspect="1"/>
          </p:cNvPicPr>
          <p:nvPr>
            <p:ph idx="1"/>
          </p:nvPr>
        </p:nvPicPr>
        <p:blipFill>
          <a:blip r:embed="rId2"/>
          <a:stretch>
            <a:fillRect/>
          </a:stretch>
        </p:blipFill>
        <p:spPr>
          <a:xfrm>
            <a:off x="2575947" y="1853248"/>
            <a:ext cx="6109494" cy="4093430"/>
          </a:xfrm>
          <a:prstGeom prst="rect">
            <a:avLst/>
          </a:prstGeom>
        </p:spPr>
      </p:pic>
    </p:spTree>
    <p:extLst>
      <p:ext uri="{BB962C8B-B14F-4D97-AF65-F5344CB8AC3E}">
        <p14:creationId xmlns:p14="http://schemas.microsoft.com/office/powerpoint/2010/main" val="153290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Big Bang Theory?</a:t>
            </a:r>
          </a:p>
        </p:txBody>
      </p:sp>
      <p:pic>
        <p:nvPicPr>
          <p:cNvPr id="5" name="Content Placeholder 4" descr="Illustration of the big bang theory."/>
          <p:cNvPicPr>
            <a:picLocks noGrp="1" noChangeAspect="1"/>
          </p:cNvPicPr>
          <p:nvPr>
            <p:ph sz="half" idx="1"/>
          </p:nvPr>
        </p:nvPicPr>
        <p:blipFill>
          <a:blip r:embed="rId3"/>
          <a:stretch>
            <a:fillRect/>
          </a:stretch>
        </p:blipFill>
        <p:spPr>
          <a:xfrm>
            <a:off x="646111" y="1456268"/>
            <a:ext cx="4453179" cy="4453179"/>
          </a:xfrm>
          <a:prstGeom prst="rect">
            <a:avLst/>
          </a:prstGeom>
        </p:spPr>
      </p:pic>
      <p:sp>
        <p:nvSpPr>
          <p:cNvPr id="4" name="Content Placeholder 3"/>
          <p:cNvSpPr>
            <a:spLocks noGrp="1"/>
          </p:cNvSpPr>
          <p:nvPr>
            <p:ph sz="half" idx="2"/>
          </p:nvPr>
        </p:nvSpPr>
        <p:spPr>
          <a:xfrm>
            <a:off x="5599289" y="1456268"/>
            <a:ext cx="6310489" cy="4800070"/>
          </a:xfrm>
        </p:spPr>
        <p:txBody>
          <a:bodyPr>
            <a:normAutofit/>
          </a:bodyPr>
          <a:lstStyle/>
          <a:p>
            <a:r>
              <a:rPr lang="en-US" sz="2000" dirty="0"/>
              <a:t>George Lemaitre (a priest and physics professor) proposed the theory of the expanding universe.</a:t>
            </a:r>
          </a:p>
          <a:p>
            <a:r>
              <a:rPr lang="en-US" sz="2000" dirty="0">
                <a:solidFill>
                  <a:srgbClr val="FFFF00"/>
                </a:solidFill>
              </a:rPr>
              <a:t>13.82 billion years ago, violent expansion occurred from a single point, the size of an atom.</a:t>
            </a:r>
          </a:p>
          <a:p>
            <a:r>
              <a:rPr lang="en-US" sz="2000" dirty="0"/>
              <a:t>All matter and space were created; first quarks, electrons, protons, neutrons, atoms and larger elements.</a:t>
            </a:r>
          </a:p>
          <a:p>
            <a:r>
              <a:rPr lang="en-US" sz="2000" dirty="0"/>
              <a:t>For every million photons, 1 proton was made</a:t>
            </a:r>
          </a:p>
          <a:p>
            <a:endParaRPr lang="en-US" sz="2000" dirty="0"/>
          </a:p>
          <a:p>
            <a:pPr marL="0" indent="0">
              <a:buNone/>
            </a:pPr>
            <a:r>
              <a:rPr lang="en-US" sz="2000" dirty="0"/>
              <a:t>*The “Big Bang” was a name (mockingly) given to Lemaitre’s idea – and it stuck </a:t>
            </a:r>
            <a:r>
              <a:rPr lang="en-US" sz="2000" dirty="0">
                <a:sym typeface="Wingdings" panose="05000000000000000000" pitchFamily="2" charset="2"/>
              </a:rPr>
              <a:t></a:t>
            </a:r>
            <a:endParaRPr lang="en-US" sz="2000" dirty="0"/>
          </a:p>
        </p:txBody>
      </p:sp>
    </p:spTree>
    <p:extLst>
      <p:ext uri="{BB962C8B-B14F-4D97-AF65-F5344CB8AC3E}">
        <p14:creationId xmlns:p14="http://schemas.microsoft.com/office/powerpoint/2010/main" val="368918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823" y="170496"/>
            <a:ext cx="9404723" cy="1400530"/>
          </a:xfrm>
        </p:spPr>
        <p:txBody>
          <a:bodyPr/>
          <a:lstStyle/>
          <a:p>
            <a:r>
              <a:rPr lang="en-US" dirty="0"/>
              <a:t>Cosmic Microwave Background Radiation (CMB)</a:t>
            </a:r>
          </a:p>
        </p:txBody>
      </p:sp>
      <p:sp>
        <p:nvSpPr>
          <p:cNvPr id="3" name="Content Placeholder 2"/>
          <p:cNvSpPr>
            <a:spLocks noGrp="1"/>
          </p:cNvSpPr>
          <p:nvPr>
            <p:ph sz="half" idx="1"/>
          </p:nvPr>
        </p:nvSpPr>
        <p:spPr>
          <a:xfrm>
            <a:off x="361245" y="1650048"/>
            <a:ext cx="11446933" cy="3012263"/>
          </a:xfrm>
        </p:spPr>
        <p:txBody>
          <a:bodyPr>
            <a:normAutofit/>
          </a:bodyPr>
          <a:lstStyle/>
          <a:p>
            <a:r>
              <a:rPr lang="en-US" dirty="0"/>
              <a:t>CMB is the “after glow” or “leftovers” from the big bang that permeates (spreads) in all directions of the universe. </a:t>
            </a:r>
          </a:p>
          <a:p>
            <a:r>
              <a:rPr lang="en-US" dirty="0"/>
              <a:t>Physicists agreed that CMB was leftover ‘heat’ in the form of microwave radiation, which was still cooling from the Big Bang. </a:t>
            </a:r>
          </a:p>
          <a:p>
            <a:r>
              <a:rPr lang="en-US" dirty="0"/>
              <a:t>Original temperature of the universe: 3000 Kelvin</a:t>
            </a:r>
          </a:p>
          <a:p>
            <a:r>
              <a:rPr lang="en-US" dirty="0"/>
              <a:t>Today, universe is approximately 3 Kelvin</a:t>
            </a:r>
          </a:p>
          <a:p>
            <a:r>
              <a:rPr lang="en-US" dirty="0"/>
              <a:t>The amount of cooling says how far the light has travelled, which determined the age of the universe: 13.82 billion years.</a:t>
            </a:r>
          </a:p>
        </p:txBody>
      </p:sp>
      <p:pic>
        <p:nvPicPr>
          <p:cNvPr id="5" name="Content Placeholder 4" descr="Satellite image of the CMB of the earth."/>
          <p:cNvPicPr>
            <a:picLocks noGrp="1" noChangeAspect="1"/>
          </p:cNvPicPr>
          <p:nvPr>
            <p:ph sz="half" idx="2"/>
          </p:nvPr>
        </p:nvPicPr>
        <p:blipFill>
          <a:blip r:embed="rId3"/>
          <a:stretch>
            <a:fillRect/>
          </a:stretch>
        </p:blipFill>
        <p:spPr>
          <a:xfrm>
            <a:off x="4535026" y="4163800"/>
            <a:ext cx="4377307" cy="2536156"/>
          </a:xfrm>
          <a:prstGeom prst="rect">
            <a:avLst/>
          </a:prstGeom>
        </p:spPr>
      </p:pic>
    </p:spTree>
    <p:extLst>
      <p:ext uri="{BB962C8B-B14F-4D97-AF65-F5344CB8AC3E}">
        <p14:creationId xmlns:p14="http://schemas.microsoft.com/office/powerpoint/2010/main" val="316698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67" y="260806"/>
            <a:ext cx="10837252" cy="811638"/>
          </a:xfrm>
        </p:spPr>
        <p:txBody>
          <a:bodyPr/>
          <a:lstStyle/>
          <a:p>
            <a:r>
              <a:rPr lang="en-US" sz="3600" dirty="0"/>
              <a:t>Cosmic Microwave Background Radiation</a:t>
            </a:r>
          </a:p>
        </p:txBody>
      </p:sp>
      <p:pic>
        <p:nvPicPr>
          <p:cNvPr id="5" name="Content Placeholder 4" descr="Image of three satellites launched in 1965, 1992, and 2003."/>
          <p:cNvPicPr>
            <a:picLocks noGrp="1" noChangeAspect="1"/>
          </p:cNvPicPr>
          <p:nvPr>
            <p:ph sz="half" idx="1"/>
          </p:nvPr>
        </p:nvPicPr>
        <p:blipFill>
          <a:blip r:embed="rId3"/>
          <a:stretch>
            <a:fillRect/>
          </a:stretch>
        </p:blipFill>
        <p:spPr>
          <a:xfrm>
            <a:off x="235867" y="954284"/>
            <a:ext cx="6338895" cy="5627138"/>
          </a:xfrm>
          <a:prstGeom prst="rect">
            <a:avLst/>
          </a:prstGeom>
        </p:spPr>
      </p:pic>
      <p:sp>
        <p:nvSpPr>
          <p:cNvPr id="4" name="Content Placeholder 3"/>
          <p:cNvSpPr>
            <a:spLocks noGrp="1"/>
          </p:cNvSpPr>
          <p:nvPr>
            <p:ph sz="half" idx="2"/>
          </p:nvPr>
        </p:nvSpPr>
        <p:spPr>
          <a:xfrm>
            <a:off x="6688067" y="1555231"/>
            <a:ext cx="5278155" cy="4425244"/>
          </a:xfrm>
        </p:spPr>
        <p:txBody>
          <a:bodyPr/>
          <a:lstStyle/>
          <a:p>
            <a:r>
              <a:rPr lang="en-US" dirty="0"/>
              <a:t>The first sound of microwave radiation was thought to be pigeon droppings! :) Their detection of this CMB was made from a Horn Antenna! </a:t>
            </a:r>
          </a:p>
          <a:p>
            <a:r>
              <a:rPr lang="en-US" dirty="0"/>
              <a:t>COBE (Cosmic Background Explorer) was launched in 1989- 500 miles from Earth. Detected the near perfect blackbody spectrum in 1992.</a:t>
            </a:r>
          </a:p>
          <a:p>
            <a:r>
              <a:rPr lang="en-US" dirty="0"/>
              <a:t>WMAP launched in 2001. In 2003, the WMAP satellite gave a better resolution of the small fluctuations of temperature</a:t>
            </a:r>
          </a:p>
          <a:p>
            <a:r>
              <a:rPr lang="en-US" dirty="0"/>
              <a:t>(WMAP = Wilkinson Microwave Anisotropy Probe)</a:t>
            </a:r>
          </a:p>
        </p:txBody>
      </p:sp>
    </p:spTree>
    <p:extLst>
      <p:ext uri="{BB962C8B-B14F-4D97-AF65-F5344CB8AC3E}">
        <p14:creationId xmlns:p14="http://schemas.microsoft.com/office/powerpoint/2010/main" val="85689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423" y="238229"/>
            <a:ext cx="9404723" cy="1400530"/>
          </a:xfrm>
        </p:spPr>
        <p:txBody>
          <a:bodyPr/>
          <a:lstStyle/>
          <a:p>
            <a:r>
              <a:rPr lang="en-US" sz="3800" dirty="0"/>
              <a:t>Cosmic Microwave Background Radiation, continued</a:t>
            </a:r>
          </a:p>
        </p:txBody>
      </p:sp>
      <p:pic>
        <p:nvPicPr>
          <p:cNvPr id="5" name="Content Placeholder 4" descr="Images of the COBE, WMAP, and Planck satellites and the images they produced."/>
          <p:cNvPicPr>
            <a:picLocks noGrp="1" noChangeAspect="1"/>
          </p:cNvPicPr>
          <p:nvPr>
            <p:ph sz="half" idx="1"/>
          </p:nvPr>
        </p:nvPicPr>
        <p:blipFill>
          <a:blip r:embed="rId3"/>
          <a:stretch>
            <a:fillRect/>
          </a:stretch>
        </p:blipFill>
        <p:spPr>
          <a:xfrm>
            <a:off x="2554814" y="1525869"/>
            <a:ext cx="7329487" cy="4068137"/>
          </a:xfrm>
          <a:prstGeom prst="rect">
            <a:avLst/>
          </a:prstGeom>
        </p:spPr>
      </p:pic>
      <p:sp>
        <p:nvSpPr>
          <p:cNvPr id="4" name="Content Placeholder 3"/>
          <p:cNvSpPr>
            <a:spLocks noGrp="1"/>
          </p:cNvSpPr>
          <p:nvPr>
            <p:ph sz="half" idx="2"/>
          </p:nvPr>
        </p:nvSpPr>
        <p:spPr>
          <a:xfrm>
            <a:off x="461605" y="5691116"/>
            <a:ext cx="11515907" cy="1070929"/>
          </a:xfrm>
        </p:spPr>
        <p:txBody>
          <a:bodyPr/>
          <a:lstStyle/>
          <a:p>
            <a:pPr marL="0" indent="0">
              <a:buNone/>
            </a:pPr>
            <a:r>
              <a:rPr lang="en-US" dirty="0"/>
              <a:t>Planck satellite was a space observatory operated by the European Space Agency (ESA) from 2009 to 2013, providing us with the most accurate and detailed readings of Cosmic Microwave Background Radiation.</a:t>
            </a:r>
          </a:p>
        </p:txBody>
      </p:sp>
    </p:spTree>
    <p:extLst>
      <p:ext uri="{BB962C8B-B14F-4D97-AF65-F5344CB8AC3E}">
        <p14:creationId xmlns:p14="http://schemas.microsoft.com/office/powerpoint/2010/main" val="226070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8540"/>
            <a:ext cx="9404723" cy="766482"/>
          </a:xfrm>
        </p:spPr>
        <p:txBody>
          <a:bodyPr/>
          <a:lstStyle/>
          <a:p>
            <a:r>
              <a:rPr lang="en-US" dirty="0"/>
              <a:t>Redshift of Galaxies</a:t>
            </a:r>
          </a:p>
        </p:txBody>
      </p:sp>
      <p:pic>
        <p:nvPicPr>
          <p:cNvPr id="5" name="Content Placeholder 4" descr="Illustration of the Doppler shift due to Stellar Wobble."/>
          <p:cNvPicPr>
            <a:picLocks noGrp="1" noChangeAspect="1"/>
          </p:cNvPicPr>
          <p:nvPr>
            <p:ph sz="half" idx="1"/>
          </p:nvPr>
        </p:nvPicPr>
        <p:blipFill>
          <a:blip r:embed="rId3"/>
          <a:stretch>
            <a:fillRect/>
          </a:stretch>
        </p:blipFill>
        <p:spPr>
          <a:xfrm>
            <a:off x="109891" y="1496769"/>
            <a:ext cx="5886188" cy="4407319"/>
          </a:xfrm>
          <a:prstGeom prst="rect">
            <a:avLst/>
          </a:prstGeom>
        </p:spPr>
      </p:pic>
      <p:sp>
        <p:nvSpPr>
          <p:cNvPr id="4" name="Content Placeholder 3"/>
          <p:cNvSpPr>
            <a:spLocks noGrp="1"/>
          </p:cNvSpPr>
          <p:nvPr>
            <p:ph sz="half" idx="2"/>
          </p:nvPr>
        </p:nvSpPr>
        <p:spPr>
          <a:xfrm>
            <a:off x="6162493" y="1095022"/>
            <a:ext cx="5826307" cy="5631641"/>
          </a:xfrm>
        </p:spPr>
        <p:txBody>
          <a:bodyPr>
            <a:normAutofit/>
          </a:bodyPr>
          <a:lstStyle/>
          <a:p>
            <a:r>
              <a:rPr lang="en-US" dirty="0"/>
              <a:t>The apparent wavelength lengthens as the galaxy moves away from the observer. The Velocity of galaxies can be calculated: v = H x d</a:t>
            </a:r>
          </a:p>
          <a:p>
            <a:r>
              <a:rPr lang="en-US" dirty="0"/>
              <a:t>The exact value of the Hubble constant is still somewhat uncertain, but is generally believed to be around 65 kilometers per second for every </a:t>
            </a:r>
            <a:r>
              <a:rPr lang="en-US" dirty="0" err="1"/>
              <a:t>megaparsec</a:t>
            </a:r>
            <a:r>
              <a:rPr lang="en-US" dirty="0"/>
              <a:t> in distance. </a:t>
            </a:r>
          </a:p>
          <a:p>
            <a:r>
              <a:rPr lang="en-US" dirty="0"/>
              <a:t>If most galaxies are moving away from each other, then the universe is expanding outwards from a central point.</a:t>
            </a:r>
          </a:p>
          <a:p>
            <a:r>
              <a:rPr lang="en-US" dirty="0"/>
              <a:t>Hubble’s Space Telescope (named after Edwin Hubble) was important in determining recessional velocity of galaxies.</a:t>
            </a:r>
          </a:p>
          <a:p>
            <a:endParaRPr lang="en-US" dirty="0"/>
          </a:p>
          <a:p>
            <a:pPr marL="0" indent="0">
              <a:buNone/>
            </a:pPr>
            <a:r>
              <a:rPr lang="en-US" dirty="0"/>
              <a:t>*Remember, red color has a longer wavelength than blue – therefore, it is </a:t>
            </a:r>
            <a:r>
              <a:rPr lang="en-US" i="1" dirty="0"/>
              <a:t>moving away</a:t>
            </a:r>
            <a:r>
              <a:rPr lang="en-US" dirty="0"/>
              <a:t>!</a:t>
            </a:r>
          </a:p>
        </p:txBody>
      </p:sp>
    </p:spTree>
    <p:extLst>
      <p:ext uri="{BB962C8B-B14F-4D97-AF65-F5344CB8AC3E}">
        <p14:creationId xmlns:p14="http://schemas.microsoft.com/office/powerpoint/2010/main" val="287709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45504"/>
          </a:xfrm>
        </p:spPr>
        <p:txBody>
          <a:bodyPr/>
          <a:lstStyle/>
          <a:p>
            <a:r>
              <a:rPr lang="en-US" dirty="0"/>
              <a:t>Mixture of Elements</a:t>
            </a:r>
          </a:p>
        </p:txBody>
      </p:sp>
      <p:pic>
        <p:nvPicPr>
          <p:cNvPr id="5" name="Content Placeholder 4" descr="Periodic table of the elements."/>
          <p:cNvPicPr>
            <a:picLocks noGrp="1" noChangeAspect="1"/>
          </p:cNvPicPr>
          <p:nvPr>
            <p:ph sz="half" idx="1"/>
          </p:nvPr>
        </p:nvPicPr>
        <p:blipFill>
          <a:blip r:embed="rId3"/>
          <a:stretch>
            <a:fillRect/>
          </a:stretch>
        </p:blipFill>
        <p:spPr>
          <a:xfrm>
            <a:off x="2243490" y="2844800"/>
            <a:ext cx="7724599" cy="3862299"/>
          </a:xfrm>
          <a:prstGeom prst="rect">
            <a:avLst/>
          </a:prstGeom>
        </p:spPr>
      </p:pic>
      <p:sp>
        <p:nvSpPr>
          <p:cNvPr id="4" name="Content Placeholder 3"/>
          <p:cNvSpPr>
            <a:spLocks noGrp="1"/>
          </p:cNvSpPr>
          <p:nvPr>
            <p:ph sz="half" idx="2"/>
          </p:nvPr>
        </p:nvSpPr>
        <p:spPr>
          <a:xfrm>
            <a:off x="382581" y="1456267"/>
            <a:ext cx="11369151" cy="1467556"/>
          </a:xfrm>
        </p:spPr>
        <p:txBody>
          <a:bodyPr>
            <a:normAutofit/>
          </a:bodyPr>
          <a:lstStyle/>
          <a:p>
            <a:r>
              <a:rPr lang="en-US" sz="2400" dirty="0"/>
              <a:t>The </a:t>
            </a:r>
            <a:r>
              <a:rPr lang="en-US" sz="2400" dirty="0">
                <a:solidFill>
                  <a:srgbClr val="FFFF00"/>
                </a:solidFill>
              </a:rPr>
              <a:t>matter in the universe</a:t>
            </a:r>
            <a:r>
              <a:rPr lang="en-US" sz="2400" dirty="0"/>
              <a:t> is about </a:t>
            </a:r>
            <a:r>
              <a:rPr lang="en-US" sz="2400" dirty="0">
                <a:solidFill>
                  <a:srgbClr val="FFFF00"/>
                </a:solidFill>
              </a:rPr>
              <a:t>75% hydrogen</a:t>
            </a:r>
            <a:r>
              <a:rPr lang="en-US" sz="2400" dirty="0"/>
              <a:t> &amp; </a:t>
            </a:r>
            <a:r>
              <a:rPr lang="en-US" sz="2400" dirty="0">
                <a:solidFill>
                  <a:srgbClr val="FFFF00"/>
                </a:solidFill>
              </a:rPr>
              <a:t>25% helium</a:t>
            </a:r>
            <a:r>
              <a:rPr lang="en-US" sz="2400" dirty="0"/>
              <a:t>.  </a:t>
            </a:r>
          </a:p>
          <a:p>
            <a:r>
              <a:rPr lang="en-US" sz="2400" dirty="0"/>
              <a:t>•The abundance of H &amp; He supports a particular process of past atomic creation, where the larger elements formed from the smaller elements.</a:t>
            </a:r>
          </a:p>
        </p:txBody>
      </p:sp>
    </p:spTree>
    <p:extLst>
      <p:ext uri="{BB962C8B-B14F-4D97-AF65-F5344CB8AC3E}">
        <p14:creationId xmlns:p14="http://schemas.microsoft.com/office/powerpoint/2010/main" val="1278719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TotalTime>
  <Words>806</Words>
  <Application>Microsoft Office PowerPoint</Application>
  <PresentationFormat>Widescreen</PresentationFormat>
  <Paragraphs>55</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vt:lpstr>
      <vt:lpstr>Evidence for the Big Bang Theory</vt:lpstr>
      <vt:lpstr>Learning Goal:</vt:lpstr>
      <vt:lpstr>Let’s Review… A Theory</vt:lpstr>
      <vt:lpstr>What is the Big Bang Theory?</vt:lpstr>
      <vt:lpstr>Cosmic Microwave Background Radiation (CMB)</vt:lpstr>
      <vt:lpstr>Cosmic Microwave Background Radiation</vt:lpstr>
      <vt:lpstr>Cosmic Microwave Background Radiation, continued</vt:lpstr>
      <vt:lpstr>Redshift of Galaxies</vt:lpstr>
      <vt:lpstr>Mixture of Elements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for the Big Bang Theory</dc:title>
  <dc:creator>Sarah Gilbert</dc:creator>
  <cp:lastModifiedBy>Edwards,Kiara C</cp:lastModifiedBy>
  <cp:revision>4</cp:revision>
  <dcterms:created xsi:type="dcterms:W3CDTF">2017-04-25T20:20:53Z</dcterms:created>
  <dcterms:modified xsi:type="dcterms:W3CDTF">2020-04-06T17:39:45Z</dcterms:modified>
</cp:coreProperties>
</file>